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62" r:id="rId2"/>
    <p:sldId id="284" r:id="rId3"/>
    <p:sldId id="343" r:id="rId4"/>
    <p:sldId id="358" r:id="rId5"/>
    <p:sldId id="350" r:id="rId6"/>
    <p:sldId id="360" r:id="rId7"/>
    <p:sldId id="359" r:id="rId8"/>
    <p:sldId id="355" r:id="rId9"/>
    <p:sldId id="353" r:id="rId10"/>
    <p:sldId id="354" r:id="rId11"/>
    <p:sldId id="345" r:id="rId12"/>
    <p:sldId id="325" r:id="rId13"/>
    <p:sldId id="365" r:id="rId14"/>
    <p:sldId id="347" r:id="rId15"/>
    <p:sldId id="356" r:id="rId16"/>
    <p:sldId id="363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E4E13-3481-4558-AF08-2865FA5AE584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3A047-245E-4D34-B795-B64792DDBF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34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3A047-245E-4D34-B795-B64792DDBFD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851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3A047-245E-4D34-B795-B64792DDBFD8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35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3A047-245E-4D34-B795-B64792DDBFD8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35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3A047-245E-4D34-B795-B64792DDBFD8}" type="slidenum">
              <a:rPr lang="it-IT" smtClean="0">
                <a:solidFill>
                  <a:prstClr val="black"/>
                </a:solidFill>
              </a:rPr>
              <a:pPr/>
              <a:t>11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35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3A047-245E-4D34-B795-B64792DDBFD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2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3F3F-C8E3-4081-B1A3-D7D4F77613E1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4203-C411-475C-AE06-5D66ADD9891B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3F3F-C8E3-4081-B1A3-D7D4F77613E1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4203-C411-475C-AE06-5D66ADD9891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3F3F-C8E3-4081-B1A3-D7D4F77613E1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4203-C411-475C-AE06-5D66ADD9891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3F3F-C8E3-4081-B1A3-D7D4F77613E1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4203-C411-475C-AE06-5D66ADD9891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3F3F-C8E3-4081-B1A3-D7D4F77613E1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4203-C411-475C-AE06-5D66ADD9891B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3F3F-C8E3-4081-B1A3-D7D4F77613E1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4203-C411-475C-AE06-5D66ADD9891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3F3F-C8E3-4081-B1A3-D7D4F77613E1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4203-C411-475C-AE06-5D66ADD9891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3F3F-C8E3-4081-B1A3-D7D4F77613E1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FA4203-C411-475C-AE06-5D66ADD9891B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3F3F-C8E3-4081-B1A3-D7D4F77613E1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4203-C411-475C-AE06-5D66ADD9891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3F3F-C8E3-4081-B1A3-D7D4F77613E1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BFA4203-C411-475C-AE06-5D66ADD9891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63A3F3F-C8E3-4081-B1A3-D7D4F77613E1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4203-C411-475C-AE06-5D66ADD9891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3A3F3F-C8E3-4081-B1A3-D7D4F77613E1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BFA4203-C411-475C-AE06-5D66ADD9891B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9807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prstClr val="white"/>
                </a:solidFill>
              </a:rPr>
              <a:t>DONNE PITTRICI NELLA STORIA </a:t>
            </a:r>
            <a:r>
              <a:rPr lang="it-IT" sz="2800" b="1" dirty="0" smtClean="0">
                <a:solidFill>
                  <a:prstClr val="white"/>
                </a:solidFill>
              </a:rPr>
              <a:t>DELL’ARTE</a:t>
            </a:r>
            <a:endParaRPr lang="it-IT" sz="2800" b="1" dirty="0">
              <a:solidFill>
                <a:prstClr val="white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-108520" y="1844824"/>
            <a:ext cx="9252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Storie di donne che, nei secoli, hanno cambiato l’arte</a:t>
            </a:r>
          </a:p>
        </p:txBody>
      </p:sp>
      <p:sp>
        <p:nvSpPr>
          <p:cNvPr id="5" name="Rettangolo 4"/>
          <p:cNvSpPr/>
          <p:nvPr/>
        </p:nvSpPr>
        <p:spPr>
          <a:xfrm>
            <a:off x="3896229" y="3244334"/>
            <a:ext cx="47082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LA RIBELLIONE DI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SUZANNE VALADON</a:t>
            </a:r>
            <a:endParaRPr lang="it-IT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350294" y="5778842"/>
            <a:ext cx="1966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    </a:t>
            </a:r>
          </a:p>
          <a:p>
            <a:pPr algn="ctr"/>
            <a:r>
              <a:rPr lang="it-IT" sz="1400" dirty="0" smtClean="0"/>
              <a:t>     A </a:t>
            </a:r>
            <a:r>
              <a:rPr lang="it-IT" sz="1400" dirty="0"/>
              <a:t>cura di Lia Goffi</a:t>
            </a:r>
          </a:p>
        </p:txBody>
      </p:sp>
      <p:pic>
        <p:nvPicPr>
          <p:cNvPr id="5122" name="Picture 2" descr="Nessuna descrizione della foto disponibi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76" y="3080998"/>
            <a:ext cx="2724024" cy="321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4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zanne Valadon - Dipinti Personalizzati Fatti a Mano - Post  Impressionismo, Simbolismo - Dipinti Personalizzati di grandi dimensioni -  Ritratto Di Famiglia 19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42" y="274748"/>
            <a:ext cx="4690716" cy="633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183210" y="5925178"/>
            <a:ext cx="914400" cy="336235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580112" y="5589240"/>
            <a:ext cx="33843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err="1">
                <a:ea typeface="Calibri" panose="020F0502020204030204" pitchFamily="34" charset="0"/>
                <a:cs typeface="Calibri" panose="020F0502020204030204" pitchFamily="34" charset="0"/>
              </a:rPr>
              <a:t>Suzanne</a:t>
            </a:r>
            <a:r>
              <a:rPr lang="it-IT" sz="9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900" dirty="0" err="1" smtClean="0">
                <a:ea typeface="Calibri" panose="020F0502020204030204" pitchFamily="34" charset="0"/>
                <a:cs typeface="Calibri" panose="020F0502020204030204" pitchFamily="34" charset="0"/>
              </a:rPr>
              <a:t>Valadon,Autoritratto</a:t>
            </a:r>
            <a:r>
              <a:rPr lang="it-IT" sz="900" dirty="0" smtClean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900" dirty="0">
                <a:ea typeface="Calibri" panose="020F0502020204030204" pitchFamily="34" charset="0"/>
                <a:cs typeface="Calibri" panose="020F0502020204030204" pitchFamily="34" charset="0"/>
              </a:rPr>
              <a:t>con la famiglia</a:t>
            </a:r>
            <a:br>
              <a:rPr lang="it-IT" sz="9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900" dirty="0">
                <a:ea typeface="Calibri" panose="020F0502020204030204" pitchFamily="34" charset="0"/>
                <a:cs typeface="Calibri" panose="020F0502020204030204" pitchFamily="34" charset="0"/>
              </a:rPr>
              <a:t>(André </a:t>
            </a:r>
            <a:r>
              <a:rPr lang="it-IT" sz="900" dirty="0" err="1">
                <a:ea typeface="Calibri" panose="020F0502020204030204" pitchFamily="34" charset="0"/>
                <a:cs typeface="Calibri" panose="020F0502020204030204" pitchFamily="34" charset="0"/>
              </a:rPr>
              <a:t>Utter</a:t>
            </a:r>
            <a:r>
              <a:rPr lang="it-IT" sz="900" dirty="0">
                <a:ea typeface="Calibri" panose="020F0502020204030204" pitchFamily="34" charset="0"/>
                <a:cs typeface="Calibri" panose="020F0502020204030204" pitchFamily="34" charset="0"/>
              </a:rPr>
              <a:t>, Madeleine </a:t>
            </a:r>
            <a:r>
              <a:rPr lang="it-IT" sz="900" dirty="0" err="1">
                <a:ea typeface="Calibri" panose="020F0502020204030204" pitchFamily="34" charset="0"/>
                <a:cs typeface="Calibri" panose="020F0502020204030204" pitchFamily="34" charset="0"/>
              </a:rPr>
              <a:t>Valadon</a:t>
            </a:r>
            <a:r>
              <a:rPr lang="it-IT" sz="900" dirty="0">
                <a:ea typeface="Calibri" panose="020F0502020204030204" pitchFamily="34" charset="0"/>
                <a:cs typeface="Calibri" panose="020F0502020204030204" pitchFamily="34" charset="0"/>
              </a:rPr>
              <a:t> e Maurice </a:t>
            </a:r>
            <a:r>
              <a:rPr lang="it-IT" sz="900" dirty="0" err="1">
                <a:ea typeface="Calibri" panose="020F0502020204030204" pitchFamily="34" charset="0"/>
                <a:cs typeface="Calibri" panose="020F0502020204030204" pitchFamily="34" charset="0"/>
              </a:rPr>
              <a:t>Utrillo</a:t>
            </a:r>
            <a:r>
              <a:rPr lang="it-IT" sz="900" dirty="0" smtClean="0">
                <a:ea typeface="Calibri" panose="020F0502020204030204" pitchFamily="34" charset="0"/>
                <a:cs typeface="Calibri" panose="020F0502020204030204" pitchFamily="34" charset="0"/>
              </a:rPr>
              <a:t>),1912, Parigi, Museo d’Orsay</a:t>
            </a:r>
            <a:endParaRPr lang="it-IT" sz="9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158260" y="692696"/>
            <a:ext cx="398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RITRATTO DI FAMIGLIA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97" y="789958"/>
            <a:ext cx="8164774" cy="556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30035" y="6513585"/>
            <a:ext cx="84462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err="1" smtClean="0"/>
              <a:t>Suzanne</a:t>
            </a:r>
            <a:r>
              <a:rPr lang="it-IT" sz="900" dirty="0" smtClean="0"/>
              <a:t> </a:t>
            </a:r>
            <a:r>
              <a:rPr lang="it-IT" sz="900" dirty="0" err="1" smtClean="0"/>
              <a:t>Valadon</a:t>
            </a:r>
            <a:r>
              <a:rPr lang="it-IT" sz="900" dirty="0" smtClean="0"/>
              <a:t>, Il lancio della rete, 1914, </a:t>
            </a:r>
            <a:r>
              <a:rPr lang="it-IT" sz="900" dirty="0" err="1" smtClean="0"/>
              <a:t>Nansy</a:t>
            </a:r>
            <a:r>
              <a:rPr lang="it-IT" sz="900" dirty="0" smtClean="0"/>
              <a:t>, Museo delle Belle Arti</a:t>
            </a:r>
            <a:endParaRPr lang="it-IT" sz="9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70188" y="147990"/>
            <a:ext cx="81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 TELA CHE FECE SCANDALO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4.bp.blogspot.com/-gRJI2wmieLM/VVxfRhVaShI/AAAAAAAAPVE/IzkbaUrfNjk/s640/01%2BRaminou%2Be%2Bun%2Bmazzo%2Bdi%2Bfiori%2Bcoll%2Bpriv%2B19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52241"/>
            <a:ext cx="2739509" cy="52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3.bp.blogspot.com/-LW5d5Nk0C8M/VVxfX5F7PxI/AAAAAAAAPVM/sHBbQsisANE/s640/02%2BRamoinou%2Bassis%2Bsur%2Bune%2Bdraperie%2B19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34619"/>
            <a:ext cx="3910099" cy="52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043608" y="6403671"/>
            <a:ext cx="69344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err="1" smtClean="0"/>
              <a:t>Suzanne</a:t>
            </a:r>
            <a:r>
              <a:rPr lang="it-IT" sz="900" dirty="0" smtClean="0"/>
              <a:t> </a:t>
            </a:r>
            <a:r>
              <a:rPr lang="it-IT" sz="900" dirty="0" err="1" smtClean="0"/>
              <a:t>Valadon</a:t>
            </a:r>
            <a:r>
              <a:rPr lang="it-IT" sz="900" dirty="0" smtClean="0"/>
              <a:t>, </a:t>
            </a:r>
            <a:r>
              <a:rPr lang="it-IT" sz="900" dirty="0" err="1" smtClean="0"/>
              <a:t>Raminou</a:t>
            </a:r>
            <a:r>
              <a:rPr lang="it-IT" sz="900" dirty="0" smtClean="0"/>
              <a:t> ,1919- 1920, </a:t>
            </a:r>
            <a:r>
              <a:rPr lang="it-IT" sz="900" dirty="0"/>
              <a:t>C</a:t>
            </a:r>
            <a:r>
              <a:rPr lang="it-IT" sz="900" dirty="0" smtClean="0"/>
              <a:t>ollezione privata</a:t>
            </a:r>
            <a:endParaRPr lang="it-IT" sz="9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43608" y="219998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RAMINOU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2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uzanne Valadon, &quot;La chambre bleue&quot;, Paris, Centre G. Pompid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05" y="814046"/>
            <a:ext cx="7200800" cy="545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043608" y="6493750"/>
            <a:ext cx="7128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prstClr val="white"/>
                </a:solidFill>
              </a:rPr>
              <a:t>Suzanne Valadon, “La chambre bleue”, </a:t>
            </a:r>
            <a:r>
              <a:rPr lang="fr-FR" sz="900" dirty="0" smtClean="0">
                <a:solidFill>
                  <a:prstClr val="white"/>
                </a:solidFill>
              </a:rPr>
              <a:t>1923, Paris</a:t>
            </a:r>
            <a:r>
              <a:rPr lang="fr-FR" sz="900" dirty="0">
                <a:solidFill>
                  <a:prstClr val="white"/>
                </a:solidFill>
              </a:rPr>
              <a:t>, </a:t>
            </a:r>
            <a:r>
              <a:rPr lang="fr-FR" sz="900" dirty="0" err="1" smtClean="0">
                <a:solidFill>
                  <a:prstClr val="white"/>
                </a:solidFill>
              </a:rPr>
              <a:t>Museo</a:t>
            </a:r>
            <a:r>
              <a:rPr lang="fr-FR" sz="900" dirty="0" smtClean="0">
                <a:solidFill>
                  <a:prstClr val="white"/>
                </a:solidFill>
              </a:rPr>
              <a:t> Nazionale </a:t>
            </a:r>
            <a:r>
              <a:rPr lang="fr-FR" sz="900" dirty="0">
                <a:solidFill>
                  <a:prstClr val="white"/>
                </a:solidFill>
              </a:rPr>
              <a:t> </a:t>
            </a:r>
            <a:r>
              <a:rPr lang="fr-FR" sz="900" dirty="0" smtClean="0">
                <a:solidFill>
                  <a:prstClr val="white"/>
                </a:solidFill>
              </a:rPr>
              <a:t>d’Arte </a:t>
            </a:r>
            <a:r>
              <a:rPr lang="fr-FR" sz="900" dirty="0" err="1" smtClean="0">
                <a:solidFill>
                  <a:prstClr val="white"/>
                </a:solidFill>
              </a:rPr>
              <a:t>Moderna</a:t>
            </a:r>
            <a:r>
              <a:rPr lang="fr-FR" sz="900" dirty="0" smtClean="0">
                <a:solidFill>
                  <a:prstClr val="white"/>
                </a:solidFill>
              </a:rPr>
              <a:t> , Centre Georges </a:t>
            </a:r>
            <a:r>
              <a:rPr lang="fr-FR" sz="900" dirty="0">
                <a:solidFill>
                  <a:prstClr val="white"/>
                </a:solidFill>
              </a:rPr>
              <a:t>Pompidou</a:t>
            </a:r>
            <a:endParaRPr lang="it-IT" sz="900" dirty="0">
              <a:solidFill>
                <a:prstClr val="white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50005" y="27006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CAMERA BLU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5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522984" y="6297811"/>
            <a:ext cx="244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err="1" smtClean="0"/>
              <a:t>Suzanne</a:t>
            </a:r>
            <a:r>
              <a:rPr lang="it-IT" sz="900" dirty="0" smtClean="0"/>
              <a:t> </a:t>
            </a:r>
            <a:r>
              <a:rPr lang="it-IT" sz="900" dirty="0" err="1" smtClean="0"/>
              <a:t>Valadon</a:t>
            </a:r>
            <a:r>
              <a:rPr lang="it-IT" sz="900" dirty="0" smtClean="0"/>
              <a:t> Mazzo di fiori con </a:t>
            </a:r>
            <a:r>
              <a:rPr lang="it-IT" sz="900" dirty="0"/>
              <a:t> </a:t>
            </a:r>
            <a:r>
              <a:rPr lang="it-IT" sz="900" dirty="0" smtClean="0"/>
              <a:t>pesche e susine 1928, collezione privata</a:t>
            </a:r>
            <a:endParaRPr lang="it-IT" sz="900" dirty="0"/>
          </a:p>
        </p:txBody>
      </p:sp>
      <p:pic>
        <p:nvPicPr>
          <p:cNvPr id="1026" name="Picture 2" descr="https://www.arstorica.it/wp-content/uploads/2022/03/bouquet-rose-225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09" y="240937"/>
            <a:ext cx="2253452" cy="300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522985" y="5820802"/>
            <a:ext cx="20184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900" dirty="0" smtClean="0"/>
          </a:p>
          <a:p>
            <a:r>
              <a:rPr lang="it-IT" sz="900" dirty="0" err="1" smtClean="0"/>
              <a:t>SuzanneValadon</a:t>
            </a:r>
            <a:r>
              <a:rPr lang="it-IT" sz="900" dirty="0" smtClean="0"/>
              <a:t> , Bouquet di rose, 1936, Parigi, Centre Pompidou</a:t>
            </a:r>
            <a:endParaRPr lang="it-IT" sz="9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524854" y="5098413"/>
            <a:ext cx="2018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err="1" smtClean="0"/>
              <a:t>Suzanne</a:t>
            </a:r>
            <a:r>
              <a:rPr lang="it-IT" sz="900" dirty="0" smtClean="0"/>
              <a:t> </a:t>
            </a:r>
            <a:r>
              <a:rPr lang="it-IT" sz="900" dirty="0" err="1" smtClean="0"/>
              <a:t>Valadon</a:t>
            </a:r>
            <a:r>
              <a:rPr lang="it-IT" sz="900" dirty="0" smtClean="0"/>
              <a:t> Vaso di tulipani e coppa con frutta. 1920, </a:t>
            </a:r>
          </a:p>
          <a:p>
            <a:r>
              <a:rPr lang="it-IT" sz="900" dirty="0" smtClean="0"/>
              <a:t>Vaso di fiori su tavolino quadrato 1921, Collezione Privata</a:t>
            </a:r>
            <a:endParaRPr lang="it-IT" sz="900" dirty="0"/>
          </a:p>
        </p:txBody>
      </p:sp>
      <p:pic>
        <p:nvPicPr>
          <p:cNvPr id="1030" name="Picture 6" descr="Suzanne Valadon Vaso con fiori, 1921, 67×54 cm: Descrizione dell'opera |  Arth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05" y="419265"/>
            <a:ext cx="3175800" cy="2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035332" y="980728"/>
            <a:ext cx="310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NATURE MORTE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pintura Bodegón Con Flores Y Frutas - Suzanne Valad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35261"/>
            <a:ext cx="2520280" cy="323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scrignodipandora.it/wp-content/uploads/2023/10/FB_IMG_1698422977138-320x4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2" y="3378850"/>
            <a:ext cx="2372023" cy="32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0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ssuna descrizione della foto disponibi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069"/>
            <a:ext cx="5297530" cy="675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205234" y="6021288"/>
            <a:ext cx="1831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err="1"/>
              <a:t>Suzanne</a:t>
            </a:r>
            <a:r>
              <a:rPr lang="it-IT" sz="900" dirty="0"/>
              <a:t> </a:t>
            </a:r>
            <a:r>
              <a:rPr lang="it-IT" sz="900" dirty="0" err="1"/>
              <a:t>Valadon</a:t>
            </a:r>
            <a:r>
              <a:rPr lang="it-IT" sz="900" dirty="0"/>
              <a:t> – Rue </a:t>
            </a:r>
            <a:r>
              <a:rPr lang="it-IT" sz="900" dirty="0" err="1"/>
              <a:t>Cortot</a:t>
            </a:r>
            <a:r>
              <a:rPr lang="it-IT" sz="900" dirty="0"/>
              <a:t>, 12 a </a:t>
            </a:r>
            <a:r>
              <a:rPr lang="it-IT" sz="900" dirty="0" err="1"/>
              <a:t>Montmarte</a:t>
            </a:r>
            <a:r>
              <a:rPr lang="it-IT" sz="900" dirty="0"/>
              <a:t>, </a:t>
            </a:r>
            <a:r>
              <a:rPr lang="it-IT" sz="900" dirty="0" smtClean="0"/>
              <a:t>1919, Parigi, collezione </a:t>
            </a:r>
            <a:r>
              <a:rPr lang="it-IT" sz="900" dirty="0"/>
              <a:t>privata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205234" y="764704"/>
            <a:ext cx="1938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 VITA TRA LUCI E OMBRE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04661" y="177281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 smtClean="0">
                <a:latin typeface="Candara" panose="020E0502030303020204" pitchFamily="34" charset="0"/>
              </a:rPr>
              <a:t>«Ho </a:t>
            </a:r>
            <a:r>
              <a:rPr lang="it-IT" sz="2400" dirty="0">
                <a:latin typeface="Candara" panose="020E0502030303020204" pitchFamily="34" charset="0"/>
              </a:rPr>
              <a:t>avuto grandi maestri, da cui ho preso il meglio: i loro insegnamenti e i loro </a:t>
            </a:r>
            <a:r>
              <a:rPr lang="it-IT" sz="2400" dirty="0" smtClean="0">
                <a:latin typeface="Candara" panose="020E0502030303020204" pitchFamily="34" charset="0"/>
              </a:rPr>
              <a:t>esempi.</a:t>
            </a:r>
          </a:p>
          <a:p>
            <a:endParaRPr lang="it-IT" sz="2400" dirty="0">
              <a:latin typeface="Candara" panose="020E0502030303020204" pitchFamily="34" charset="0"/>
            </a:endParaRPr>
          </a:p>
          <a:p>
            <a:r>
              <a:rPr lang="it-IT" sz="2400" dirty="0" smtClean="0">
                <a:latin typeface="Candara" panose="020E0502030303020204" pitchFamily="34" charset="0"/>
              </a:rPr>
              <a:t>Ho </a:t>
            </a:r>
            <a:r>
              <a:rPr lang="it-IT" sz="2400" dirty="0">
                <a:latin typeface="Candara" panose="020E0502030303020204" pitchFamily="34" charset="0"/>
              </a:rPr>
              <a:t>trovato me stessa, anzi ho creato me stessa e ho detto ciò che avevo da </a:t>
            </a:r>
            <a:r>
              <a:rPr lang="it-IT" sz="2400" dirty="0" smtClean="0">
                <a:latin typeface="Candara" panose="020E0502030303020204" pitchFamily="34" charset="0"/>
              </a:rPr>
              <a:t>dire».</a:t>
            </a:r>
          </a:p>
          <a:p>
            <a:endParaRPr lang="it-IT" sz="2400" dirty="0">
              <a:latin typeface="Candara" panose="020E0502030303020204" pitchFamily="34" charset="0"/>
            </a:endParaRPr>
          </a:p>
          <a:p>
            <a:pPr algn="r"/>
            <a:r>
              <a:rPr lang="it-IT" sz="2400" i="1" dirty="0" err="1" smtClean="0">
                <a:latin typeface="Candara" panose="020E0502030303020204" pitchFamily="34" charset="0"/>
              </a:rPr>
              <a:t>Suzanne</a:t>
            </a:r>
            <a:r>
              <a:rPr lang="it-IT" sz="2400" i="1" dirty="0" smtClean="0">
                <a:latin typeface="Candara" panose="020E0502030303020204" pitchFamily="34" charset="0"/>
              </a:rPr>
              <a:t> </a:t>
            </a:r>
            <a:r>
              <a:rPr lang="it-IT" sz="2400" i="1" dirty="0" err="1" smtClean="0">
                <a:latin typeface="Candara" panose="020E0502030303020204" pitchFamily="34" charset="0"/>
              </a:rPr>
              <a:t>Valadon</a:t>
            </a:r>
            <a:endParaRPr lang="it-IT" sz="2400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00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0" y="265516"/>
            <a:ext cx="454662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706869" y="627666"/>
            <a:ext cx="443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MARIE CLEMENTINE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88024" y="63560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err="1" smtClean="0"/>
              <a:t>Suzanne</a:t>
            </a:r>
            <a:r>
              <a:rPr lang="it-IT" sz="900" dirty="0" smtClean="0"/>
              <a:t> </a:t>
            </a:r>
            <a:r>
              <a:rPr lang="it-IT" sz="900" dirty="0" err="1" smtClean="0"/>
              <a:t>Valadon</a:t>
            </a:r>
            <a:r>
              <a:rPr lang="it-IT" sz="900" dirty="0" smtClean="0"/>
              <a:t>, Autoritratto,1883, Parigi, Museo Nazionale d’Arte Moderna, Centre Georges Pompidou </a:t>
            </a:r>
            <a:endParaRPr lang="it-IT" sz="900" dirty="0"/>
          </a:p>
        </p:txBody>
      </p:sp>
      <p:pic>
        <p:nvPicPr>
          <p:cNvPr id="1026" name="Picture 2" descr="Montmartre fra storia, arte e leggende | POST A TAVO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14534"/>
            <a:ext cx="3970818" cy="252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7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arga del 12, rue Cort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69987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12, rue Cort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573" y="553017"/>
            <a:ext cx="3377788" cy="253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erre-Auguste Renoir, Bal au moulin de la Galette (1876, olio su tela, 131 x 175 cm; Parigi, Museo d'Orsay)&#10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425351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11560" y="548680"/>
            <a:ext cx="1080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BUTTE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545887" y="6023029"/>
            <a:ext cx="1512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err="1" smtClean="0"/>
              <a:t>A.Renoir</a:t>
            </a:r>
            <a:r>
              <a:rPr lang="it-IT" sz="900" dirty="0" smtClean="0"/>
              <a:t>, Ballo al </a:t>
            </a:r>
            <a:r>
              <a:rPr lang="it-IT" sz="900" dirty="0" err="1" smtClean="0"/>
              <a:t>Moulin</a:t>
            </a:r>
            <a:r>
              <a:rPr lang="it-IT" sz="900" dirty="0" smtClean="0"/>
              <a:t> de la Galette,1876, Parigi, Museo d’Orsay</a:t>
            </a:r>
            <a:endParaRPr lang="it-IT" sz="9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079574" y="3100318"/>
            <a:ext cx="3377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12, rue </a:t>
            </a:r>
            <a:r>
              <a:rPr lang="it-IT" sz="900" dirty="0" err="1"/>
              <a:t>Cortot</a:t>
            </a:r>
            <a:r>
              <a:rPr lang="it-IT" sz="900" dirty="0"/>
              <a:t>: la magica casa di Montmartre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5260558"/>
            <a:ext cx="26998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La targa del 12, rue </a:t>
            </a:r>
            <a:r>
              <a:rPr lang="it-IT" sz="900" dirty="0" err="1"/>
              <a:t>Cortot</a:t>
            </a:r>
            <a:r>
              <a:rPr lang="it-IT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904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UZANNE VALADON (1865-1938) NONNA E BAMBINO Puntasecc… | Drouot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6198" y="2901431"/>
            <a:ext cx="3552615" cy="355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zanne VALADON (1865-1938) La toilette (1894) Incisione… | Drouot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98" y="166192"/>
            <a:ext cx="2043630" cy="244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uzanne VALADON - Toilette per bambini in giardino, acquaforte firmata -  Arte Moderna - Plazz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08" y="4005064"/>
            <a:ext cx="2960029" cy="231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732240" y="7647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UN’INFANZIA NUDA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564633" y="2255724"/>
            <a:ext cx="23762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err="1" smtClean="0"/>
              <a:t>Suzanne</a:t>
            </a:r>
            <a:r>
              <a:rPr lang="it-IT" sz="900" dirty="0" smtClean="0"/>
              <a:t> </a:t>
            </a:r>
            <a:r>
              <a:rPr lang="it-IT" sz="900" dirty="0" err="1" smtClean="0"/>
              <a:t>Valadon</a:t>
            </a:r>
            <a:r>
              <a:rPr lang="it-IT" sz="900" dirty="0" smtClean="0"/>
              <a:t>, </a:t>
            </a:r>
            <a:r>
              <a:rPr lang="it-IT" sz="900" dirty="0" err="1" smtClean="0"/>
              <a:t>Utrillo</a:t>
            </a:r>
            <a:r>
              <a:rPr lang="it-IT" sz="900" dirty="0" smtClean="0"/>
              <a:t>  con la nonna e </a:t>
            </a:r>
            <a:r>
              <a:rPr lang="it-IT" sz="900" dirty="0" err="1" smtClean="0"/>
              <a:t>Utrillo</a:t>
            </a:r>
            <a:r>
              <a:rPr lang="it-IT" sz="900" dirty="0" smtClean="0"/>
              <a:t> asciugato dalla nonna 1892, Parigi, Centre Georges Pompidou</a:t>
            </a:r>
            <a:endParaRPr lang="it-IT" sz="9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29508" y="6425230"/>
            <a:ext cx="2960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err="1" smtClean="0"/>
              <a:t>Susanne</a:t>
            </a:r>
            <a:r>
              <a:rPr lang="it-IT" sz="900" dirty="0" smtClean="0"/>
              <a:t> </a:t>
            </a:r>
            <a:r>
              <a:rPr lang="it-IT" sz="900" dirty="0" err="1" smtClean="0"/>
              <a:t>Valadon</a:t>
            </a:r>
            <a:r>
              <a:rPr lang="it-IT" sz="900" dirty="0" smtClean="0"/>
              <a:t>, Toilette per bambini in giardino,1991, collezione privata</a:t>
            </a:r>
            <a:endParaRPr lang="it-IT" sz="900" dirty="0"/>
          </a:p>
        </p:txBody>
      </p:sp>
      <p:pic>
        <p:nvPicPr>
          <p:cNvPr id="7" name="Picture 4" descr="undefin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99" y="166192"/>
            <a:ext cx="2554320" cy="340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793078" y="3573016"/>
            <a:ext cx="2914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err="1" smtClean="0"/>
              <a:t>S.Valadon</a:t>
            </a:r>
            <a:r>
              <a:rPr lang="it-IT" sz="900" dirty="0" smtClean="0"/>
              <a:t>, Le bagnanti, 1923, Nantes,                                       Museo delle Arti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720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Pierre-Auguste Renoir, Danse à la Ville, 1883, Musée d'Orsay, Pa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7785"/>
            <a:ext cx="3146934" cy="635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236296" y="5949280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Pierre-Auguste Renoir, </a:t>
            </a:r>
            <a:r>
              <a:rPr lang="fr-FR" sz="900" i="1" dirty="0"/>
              <a:t>Danse à la Ville</a:t>
            </a:r>
            <a:r>
              <a:rPr lang="fr-FR" sz="900" dirty="0"/>
              <a:t>, 1883</a:t>
            </a:r>
            <a:r>
              <a:rPr lang="fr-FR" sz="900" dirty="0" smtClean="0"/>
              <a:t>, Paris,</a:t>
            </a:r>
            <a:endParaRPr lang="it-IT" sz="900" dirty="0"/>
          </a:p>
          <a:p>
            <a:r>
              <a:rPr lang="fr-FR" sz="900" dirty="0" smtClean="0"/>
              <a:t>Musée d’Orsay</a:t>
            </a:r>
            <a:endParaRPr lang="it-IT" sz="900" dirty="0"/>
          </a:p>
        </p:txBody>
      </p:sp>
      <p:pic>
        <p:nvPicPr>
          <p:cNvPr id="7170" name="Picture 2" descr="Pierre-Auguste Renoir, Valad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9146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95536" y="5085184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Pierre-Auguste Renoir, Profilo di </a:t>
            </a:r>
            <a:r>
              <a:rPr lang="it-IT" sz="900" dirty="0" err="1"/>
              <a:t>Suzanne</a:t>
            </a:r>
            <a:r>
              <a:rPr lang="it-IT" sz="900" dirty="0"/>
              <a:t> </a:t>
            </a:r>
            <a:r>
              <a:rPr lang="it-IT" sz="900" dirty="0" err="1"/>
              <a:t>Valadon</a:t>
            </a:r>
            <a:r>
              <a:rPr lang="it-IT" sz="900" dirty="0"/>
              <a:t>, </a:t>
            </a:r>
            <a:r>
              <a:rPr lang="it-IT" sz="900" dirty="0" smtClean="0"/>
              <a:t>1885, Washington </a:t>
            </a:r>
            <a:r>
              <a:rPr lang="it-IT" sz="900" dirty="0"/>
              <a:t>National Gallery </a:t>
            </a:r>
            <a:r>
              <a:rPr lang="it-IT" sz="900" dirty="0" err="1"/>
              <a:t>if</a:t>
            </a:r>
            <a:r>
              <a:rPr lang="it-IT" sz="900" dirty="0"/>
              <a:t> A</a:t>
            </a:r>
            <a:r>
              <a:rPr lang="it-IT" sz="900" dirty="0" smtClean="0"/>
              <a:t>rt </a:t>
            </a:r>
            <a:endParaRPr lang="it-IT" sz="9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207785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UNA MUSA PER GRANDI ARTISTI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3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620688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MAURICE UTRILLO</a:t>
            </a:r>
            <a:endParaRPr lang="it-IT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5000722"/>
            <a:ext cx="285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err="1" smtClean="0"/>
              <a:t>Suzanne</a:t>
            </a:r>
            <a:r>
              <a:rPr lang="it-IT" sz="900" dirty="0" smtClean="0"/>
              <a:t> </a:t>
            </a:r>
            <a:r>
              <a:rPr lang="it-IT" sz="900" dirty="0" err="1" smtClean="0"/>
              <a:t>Valadonne</a:t>
            </a:r>
            <a:r>
              <a:rPr lang="it-IT" sz="900" dirty="0" smtClean="0"/>
              <a:t>, Maurice </a:t>
            </a:r>
            <a:r>
              <a:rPr lang="it-IT" sz="900" dirty="0" err="1" smtClean="0"/>
              <a:t>Utrillo</a:t>
            </a:r>
            <a:r>
              <a:rPr lang="it-IT" sz="900" dirty="0" smtClean="0"/>
              <a:t>, 1886, Parigi, Centre G. Pompidou</a:t>
            </a:r>
            <a:endParaRPr lang="it-IT" sz="900" dirty="0"/>
          </a:p>
        </p:txBody>
      </p:sp>
      <p:pic>
        <p:nvPicPr>
          <p:cNvPr id="2052" name="Picture 4" descr="Ritratto del pittore Maurice Utrillo, sua nonna e un cane Pittura di Suzanne Valadon (1865-1938) da Suzanne Valad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81" y="1458187"/>
            <a:ext cx="3209099" cy="455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01303" y="6142222"/>
            <a:ext cx="304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err="1" smtClean="0"/>
              <a:t>Susanne</a:t>
            </a:r>
            <a:r>
              <a:rPr lang="it-IT" sz="900" dirty="0" smtClean="0"/>
              <a:t> </a:t>
            </a:r>
            <a:r>
              <a:rPr lang="it-IT" sz="900" dirty="0" err="1" smtClean="0"/>
              <a:t>Valadon</a:t>
            </a:r>
            <a:r>
              <a:rPr lang="it-IT" sz="900" dirty="0" smtClean="0"/>
              <a:t>, Maurice </a:t>
            </a:r>
            <a:r>
              <a:rPr lang="it-IT" sz="900" dirty="0" err="1" smtClean="0"/>
              <a:t>Utrillo</a:t>
            </a:r>
            <a:r>
              <a:rPr lang="it-IT" sz="900" dirty="0" smtClean="0"/>
              <a:t>, la nonna e il cane, 1910, Parigi, Centre George Pompidou</a:t>
            </a:r>
            <a:endParaRPr lang="it-IT" sz="900" dirty="0"/>
          </a:p>
        </p:txBody>
      </p:sp>
      <p:pic>
        <p:nvPicPr>
          <p:cNvPr id="2054" name="Picture 6" descr="Ritratto del pittore Maurice Utrillo da bambino da Suzanne Valad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09263"/>
            <a:ext cx="2710580" cy="301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878849" y="6211472"/>
            <a:ext cx="24563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err="1" smtClean="0"/>
              <a:t>M.Utrillo</a:t>
            </a:r>
            <a:r>
              <a:rPr lang="fr-FR" sz="900" dirty="0"/>
              <a:t>, </a:t>
            </a:r>
            <a:r>
              <a:rPr lang="fr-FR" sz="900" dirty="0" err="1" smtClean="0"/>
              <a:t>ritratto</a:t>
            </a:r>
            <a:r>
              <a:rPr lang="fr-FR" sz="900" dirty="0" smtClean="0"/>
              <a:t> Suzanne Valadon, 1910</a:t>
            </a:r>
            <a:endParaRPr lang="it-IT" sz="900" dirty="0"/>
          </a:p>
        </p:txBody>
      </p:sp>
      <p:pic>
        <p:nvPicPr>
          <p:cNvPr id="6" name="Picture 4" descr="https://www.arsvalue.com/Upl/Auctions/1512/2970/348400/114-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70" y="1029289"/>
            <a:ext cx="2136081" cy="177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814598" y="2818652"/>
            <a:ext cx="24563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Maurice Utrillo</a:t>
            </a:r>
            <a:r>
              <a:rPr lang="fr-FR" sz="900" dirty="0" smtClean="0"/>
              <a:t>, Montmartre, 1935, </a:t>
            </a:r>
            <a:r>
              <a:rPr lang="fr-FR" sz="900" dirty="0" err="1" smtClean="0"/>
              <a:t>Parigi</a:t>
            </a:r>
            <a:r>
              <a:rPr lang="fr-FR" sz="900" dirty="0"/>
              <a:t>.</a:t>
            </a:r>
            <a:r>
              <a:rPr lang="fr-FR" sz="900" dirty="0" smtClean="0"/>
              <a:t>  </a:t>
            </a:r>
            <a:endParaRPr lang="it-IT" sz="900" dirty="0"/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60" y="3296974"/>
            <a:ext cx="1866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04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23528" y="6419418"/>
            <a:ext cx="44501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smtClean="0">
                <a:solidFill>
                  <a:prstClr val="white"/>
                </a:solidFill>
              </a:rPr>
              <a:t>Toulouse-Lautrec, Ritratti </a:t>
            </a:r>
            <a:r>
              <a:rPr lang="it-IT" sz="900" dirty="0">
                <a:solidFill>
                  <a:prstClr val="white"/>
                </a:solidFill>
              </a:rPr>
              <a:t>di </a:t>
            </a:r>
            <a:r>
              <a:rPr lang="it-IT" sz="900" dirty="0" err="1">
                <a:solidFill>
                  <a:prstClr val="white"/>
                </a:solidFill>
              </a:rPr>
              <a:t>Suzanne</a:t>
            </a:r>
            <a:r>
              <a:rPr lang="it-IT" sz="900" dirty="0">
                <a:solidFill>
                  <a:prstClr val="white"/>
                </a:solidFill>
              </a:rPr>
              <a:t> </a:t>
            </a:r>
            <a:r>
              <a:rPr lang="it-IT" sz="900" dirty="0" err="1" smtClean="0">
                <a:solidFill>
                  <a:prstClr val="white"/>
                </a:solidFill>
              </a:rPr>
              <a:t>Valadon</a:t>
            </a:r>
            <a:r>
              <a:rPr lang="it-IT" sz="900" dirty="0" smtClean="0">
                <a:solidFill>
                  <a:prstClr val="white"/>
                </a:solidFill>
              </a:rPr>
              <a:t>, 1888,</a:t>
            </a:r>
            <a:endParaRPr lang="it-IT" sz="900" dirty="0">
              <a:solidFill>
                <a:prstClr val="white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331640" y="620688"/>
            <a:ext cx="2527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 MARIE CLEMENTINE A </a:t>
            </a:r>
            <a:r>
              <a:rPr lang="it-IT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SUZANNE</a:t>
            </a:r>
            <a:endParaRPr lang="it-IT" dirty="0" smtClean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38" name="Picture 2" descr="https://2.bp.blogspot.com/-b3cbtGbO1xc/U7vkSFYyf4I/AAAAAAAADvM/0AWRIPB7eew/s400/1003157_551916534870463_44736155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60847"/>
            <a:ext cx="4522150" cy="42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0/04/Susanna_and_the_Elders_%281610%29%2C_Artemisia_Gentileschi.jpg/246px-Susanna_and_the_Elders_%281610%29%2C_Artemisia_Gentilesc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0143"/>
            <a:ext cx="2920836" cy="415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652120" y="4468470"/>
            <a:ext cx="294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Artemisia Gentileschi, </a:t>
            </a:r>
            <a:r>
              <a:rPr lang="it-IT" sz="900" dirty="0"/>
              <a:t>S</a:t>
            </a:r>
            <a:r>
              <a:rPr lang="it-IT" sz="900" dirty="0" smtClean="0"/>
              <a:t>usanna e i vecchioni, 1610,</a:t>
            </a:r>
            <a:r>
              <a:rPr lang="de-DE" sz="900" dirty="0"/>
              <a:t> </a:t>
            </a:r>
            <a:r>
              <a:rPr lang="de-DE" sz="900" dirty="0" err="1" smtClean="0"/>
              <a:t>Pommersfelden</a:t>
            </a:r>
            <a:r>
              <a:rPr lang="de-DE" sz="900" dirty="0" smtClean="0"/>
              <a:t>, </a:t>
            </a:r>
            <a:r>
              <a:rPr lang="de-DE" sz="900" dirty="0" err="1" smtClean="0"/>
              <a:t>Collezione</a:t>
            </a:r>
            <a:r>
              <a:rPr lang="de-DE" sz="900" dirty="0" smtClean="0"/>
              <a:t> </a:t>
            </a:r>
            <a:r>
              <a:rPr lang="de-DE" sz="900" dirty="0"/>
              <a:t>Graf von </a:t>
            </a:r>
            <a:r>
              <a:rPr lang="de-DE" sz="900" dirty="0" smtClean="0"/>
              <a:t>Schönborn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9358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arigimeravigliosa.it/wp-content/uploads/2017/04/IMG_0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178" y="990947"/>
            <a:ext cx="2829095" cy="516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547664" y="529282"/>
            <a:ext cx="282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GLI ESORDI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707178" y="6301708"/>
            <a:ext cx="282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err="1" smtClean="0"/>
              <a:t>Susanne</a:t>
            </a:r>
            <a:r>
              <a:rPr lang="it-IT" sz="900" dirty="0" smtClean="0"/>
              <a:t> </a:t>
            </a:r>
            <a:r>
              <a:rPr lang="it-IT" sz="900" dirty="0" err="1" smtClean="0"/>
              <a:t>Valadon</a:t>
            </a:r>
            <a:r>
              <a:rPr lang="it-IT" sz="900" dirty="0" smtClean="0"/>
              <a:t>, Ritratto di Erik Satie,1892,Parigi, Museo Nazionale di Arte moderna</a:t>
            </a:r>
            <a:endParaRPr lang="it-IT" sz="900" dirty="0"/>
          </a:p>
        </p:txBody>
      </p:sp>
      <p:pic>
        <p:nvPicPr>
          <p:cNvPr id="5" name="Picture 2" descr="Nessuna descrizione della foto disponibi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57" y="1319809"/>
            <a:ext cx="4813844" cy="481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36957" y="6301708"/>
            <a:ext cx="473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Santiago </a:t>
            </a:r>
            <a:r>
              <a:rPr lang="it-IT" sz="900" dirty="0" err="1"/>
              <a:t>Rusiñol</a:t>
            </a:r>
            <a:r>
              <a:rPr lang="it-IT" sz="900" dirty="0"/>
              <a:t> </a:t>
            </a:r>
            <a:r>
              <a:rPr lang="it-IT" sz="900" dirty="0" smtClean="0"/>
              <a:t>, Una </a:t>
            </a:r>
            <a:r>
              <a:rPr lang="it-IT" sz="900" dirty="0"/>
              <a:t>Romanza (</a:t>
            </a:r>
            <a:r>
              <a:rPr lang="it-IT" sz="900" dirty="0" err="1"/>
              <a:t>Suzanne</a:t>
            </a:r>
            <a:r>
              <a:rPr lang="it-IT" sz="900" dirty="0"/>
              <a:t> </a:t>
            </a:r>
            <a:r>
              <a:rPr lang="it-IT" sz="900" dirty="0" err="1"/>
              <a:t>Valadon</a:t>
            </a:r>
            <a:r>
              <a:rPr lang="it-IT" sz="900" dirty="0"/>
              <a:t> ed </a:t>
            </a:r>
            <a:r>
              <a:rPr lang="it-IT" sz="900" dirty="0" err="1"/>
              <a:t>EriK</a:t>
            </a:r>
            <a:r>
              <a:rPr lang="it-IT" sz="900" dirty="0"/>
              <a:t> </a:t>
            </a:r>
            <a:r>
              <a:rPr lang="it-IT" sz="900" dirty="0" err="1"/>
              <a:t>Satie</a:t>
            </a:r>
            <a:r>
              <a:rPr lang="it-IT" sz="900" dirty="0"/>
              <a:t>), 1894 </a:t>
            </a:r>
            <a:r>
              <a:rPr lang="it-IT" sz="900" dirty="0" smtClean="0"/>
              <a:t>, Barcellona, </a:t>
            </a:r>
            <a:r>
              <a:rPr lang="it-IT" sz="900" dirty="0"/>
              <a:t>Museo nazionale dell’Arte </a:t>
            </a:r>
            <a:r>
              <a:rPr lang="it-IT" sz="900" dirty="0" smtClean="0"/>
              <a:t>Catalana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109519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damo ed Eva (Valadon)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692696"/>
            <a:ext cx="468004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940152" y="62373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err="1" smtClean="0">
                <a:solidFill>
                  <a:prstClr val="white"/>
                </a:solidFill>
              </a:rPr>
              <a:t>Suzanne</a:t>
            </a:r>
            <a:r>
              <a:rPr lang="it-IT" sz="900" dirty="0" smtClean="0">
                <a:solidFill>
                  <a:prstClr val="white"/>
                </a:solidFill>
              </a:rPr>
              <a:t> </a:t>
            </a:r>
            <a:r>
              <a:rPr lang="it-IT" sz="900" dirty="0" err="1" smtClean="0">
                <a:solidFill>
                  <a:prstClr val="white"/>
                </a:solidFill>
              </a:rPr>
              <a:t>Valadon</a:t>
            </a:r>
            <a:r>
              <a:rPr lang="it-IT" sz="900" dirty="0" smtClean="0">
                <a:solidFill>
                  <a:prstClr val="white"/>
                </a:solidFill>
              </a:rPr>
              <a:t>, Adamo e Eva, 1909, Parigi, Centro Georges Pompidou</a:t>
            </a:r>
            <a:endParaRPr lang="it-IT" sz="900" dirty="0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723652" y="710425"/>
            <a:ext cx="342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GLI ANNI D’ORO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nologia">
  <a:themeElements>
    <a:clrScheme name="Tecnologi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32201</TotalTime>
  <Words>462</Words>
  <Application>Microsoft Office PowerPoint</Application>
  <PresentationFormat>Presentazione su schermo (4:3)</PresentationFormat>
  <Paragraphs>59</Paragraphs>
  <Slides>16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Tecnologia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Lia Goffi</dc:creator>
  <cp:lastModifiedBy>Lia Goffi</cp:lastModifiedBy>
  <cp:revision>211</cp:revision>
  <dcterms:created xsi:type="dcterms:W3CDTF">2023-01-02T15:21:43Z</dcterms:created>
  <dcterms:modified xsi:type="dcterms:W3CDTF">2024-02-21T22:54:06Z</dcterms:modified>
</cp:coreProperties>
</file>